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20" y="-4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069C459-F937-4C5C-BE9A-13B588B4A390}" type="datetimeFigureOut">
              <a:rPr lang="ru-RU" smtClean="0"/>
              <a:t>14.12.2017</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4A96C34-4DC7-46E1-8C63-FA409A790F62}"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069C459-F937-4C5C-BE9A-13B588B4A390}" type="datetimeFigureOut">
              <a:rPr lang="ru-RU" smtClean="0"/>
              <a:t>14.12.2017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A96C34-4DC7-46E1-8C63-FA409A790F62}"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069C459-F937-4C5C-BE9A-13B588B4A390}" type="datetimeFigureOut">
              <a:rPr lang="ru-RU" smtClean="0"/>
              <a:t>14.12.2017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A96C34-4DC7-46E1-8C63-FA409A790F62}"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069C459-F937-4C5C-BE9A-13B588B4A390}" type="datetimeFigureOut">
              <a:rPr lang="ru-RU" smtClean="0"/>
              <a:t>14.12.2017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A96C34-4DC7-46E1-8C63-FA409A790F62}"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069C459-F937-4C5C-BE9A-13B588B4A390}" type="datetimeFigureOut">
              <a:rPr lang="ru-RU" smtClean="0"/>
              <a:t>14.12.2017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A96C34-4DC7-46E1-8C63-FA409A790F62}"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069C459-F937-4C5C-BE9A-13B588B4A390}" type="datetimeFigureOut">
              <a:rPr lang="ru-RU" smtClean="0"/>
              <a:t>14.12.2017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A96C34-4DC7-46E1-8C63-FA409A790F62}"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069C459-F937-4C5C-BE9A-13B588B4A390}" type="datetimeFigureOut">
              <a:rPr lang="ru-RU" smtClean="0"/>
              <a:t>14.12.2017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4A96C34-4DC7-46E1-8C63-FA409A790F62}"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069C459-F937-4C5C-BE9A-13B588B4A390}" type="datetimeFigureOut">
              <a:rPr lang="ru-RU" smtClean="0"/>
              <a:t>14.12.2017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4A96C34-4DC7-46E1-8C63-FA409A790F62}"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9C459-F937-4C5C-BE9A-13B588B4A390}" type="datetimeFigureOut">
              <a:rPr lang="ru-RU" smtClean="0"/>
              <a:t>14.12.2017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4A96C34-4DC7-46E1-8C63-FA409A790F6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069C459-F937-4C5C-BE9A-13B588B4A390}" type="datetimeFigureOut">
              <a:rPr lang="ru-RU" smtClean="0"/>
              <a:t>14.12.2017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A96C34-4DC7-46E1-8C63-FA409A790F6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069C459-F937-4C5C-BE9A-13B588B4A390}" type="datetimeFigureOut">
              <a:rPr lang="ru-RU" smtClean="0"/>
              <a:t>14.12.2017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A96C34-4DC7-46E1-8C63-FA409A790F6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069C459-F937-4C5C-BE9A-13B588B4A390}" type="datetimeFigureOut">
              <a:rPr lang="ru-RU" smtClean="0"/>
              <a:t>14.12.2017</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44A96C34-4DC7-46E1-8C63-FA409A790F6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3341" y="620688"/>
            <a:ext cx="6773035" cy="2664295"/>
          </a:xfrm>
        </p:spPr>
        <p:txBody>
          <a:bodyPr/>
          <a:lstStyle/>
          <a:p>
            <a:r>
              <a:rPr lang="ru-RU" sz="6000" dirty="0"/>
              <a:t>Русская живопись </a:t>
            </a:r>
            <a:r>
              <a:rPr lang="en-US" sz="6000" dirty="0"/>
              <a:t>XVII </a:t>
            </a:r>
            <a:r>
              <a:rPr lang="ru-RU" sz="6000" dirty="0"/>
              <a:t>века</a:t>
            </a:r>
          </a:p>
        </p:txBody>
      </p:sp>
      <p:sp>
        <p:nvSpPr>
          <p:cNvPr id="3" name="Подзаголовок 2"/>
          <p:cNvSpPr>
            <a:spLocks noGrp="1"/>
          </p:cNvSpPr>
          <p:nvPr>
            <p:ph type="subTitle" idx="1"/>
          </p:nvPr>
        </p:nvSpPr>
        <p:spPr>
          <a:xfrm>
            <a:off x="2267744" y="4653136"/>
            <a:ext cx="6400800" cy="1752600"/>
          </a:xfrm>
        </p:spPr>
        <p:txBody>
          <a:bodyPr/>
          <a:lstStyle/>
          <a:p>
            <a:pPr algn="r"/>
            <a:r>
              <a:rPr lang="ru-RU" dirty="0" smtClean="0"/>
              <a:t>Выполнила учащаяся 10 класса</a:t>
            </a:r>
          </a:p>
          <a:p>
            <a:pPr algn="r"/>
            <a:r>
              <a:rPr lang="ru-RU" dirty="0" smtClean="0"/>
              <a:t> Невинная Виктория</a:t>
            </a:r>
            <a:endParaRPr lang="ru-RU" dirty="0"/>
          </a:p>
        </p:txBody>
      </p:sp>
    </p:spTree>
    <p:extLst>
      <p:ext uri="{BB962C8B-B14F-4D97-AF65-F5344CB8AC3E}">
        <p14:creationId xmlns:p14="http://schemas.microsoft.com/office/powerpoint/2010/main" val="456753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sz="quarter" idx="4294967295"/>
          </p:nvPr>
        </p:nvSpPr>
        <p:spPr>
          <a:xfrm>
            <a:off x="251520" y="1124744"/>
            <a:ext cx="3803650" cy="4968552"/>
          </a:xfrm>
        </p:spPr>
        <p:txBody>
          <a:bodyPr>
            <a:normAutofit lnSpcReduction="10000"/>
          </a:bodyPr>
          <a:lstStyle/>
          <a:p>
            <a:pPr marL="0" indent="0" algn="ctr">
              <a:buNone/>
            </a:pPr>
            <a:r>
              <a:rPr lang="ru-RU" dirty="0">
                <a:solidFill>
                  <a:srgbClr val="000000"/>
                </a:solidFill>
              </a:rPr>
              <a:t>Исторически XVII век в России характеризуется расширением и углублением политических и культурных связей с близлежащими и дальними странами</a:t>
            </a:r>
            <a:r>
              <a:rPr lang="ru-RU" dirty="0" smtClean="0">
                <a:solidFill>
                  <a:srgbClr val="000000"/>
                </a:solidFill>
              </a:rPr>
              <a:t>. </a:t>
            </a:r>
            <a:r>
              <a:rPr lang="ru-RU" dirty="0">
                <a:solidFill>
                  <a:srgbClr val="000000"/>
                </a:solidFill>
              </a:rPr>
              <a:t>Это обстоятельство способствует усилению влияния культурной жизни стран Западной Европы на русское искусство, и в частности на русскую живопись 17 века. </a:t>
            </a:r>
            <a:endParaRPr lang="ru-RU" dirty="0"/>
          </a:p>
        </p:txBody>
      </p:sp>
      <p:pic>
        <p:nvPicPr>
          <p:cNvPr id="14" name="Объект 1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211960" y="620688"/>
            <a:ext cx="4549775" cy="4032250"/>
          </a:xfrm>
        </p:spPr>
      </p:pic>
    </p:spTree>
    <p:extLst>
      <p:ext uri="{BB962C8B-B14F-4D97-AF65-F5344CB8AC3E}">
        <p14:creationId xmlns:p14="http://schemas.microsoft.com/office/powerpoint/2010/main" val="29550424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4294967295"/>
          </p:nvPr>
        </p:nvSpPr>
        <p:spPr>
          <a:xfrm>
            <a:off x="5311750" y="620688"/>
            <a:ext cx="3803650" cy="5976664"/>
          </a:xfrm>
        </p:spPr>
        <p:txBody>
          <a:bodyPr>
            <a:normAutofit fontScale="92500" lnSpcReduction="20000"/>
          </a:bodyPr>
          <a:lstStyle/>
          <a:p>
            <a:pPr marL="0" indent="0" algn="ctr">
              <a:buNone/>
            </a:pPr>
            <a:r>
              <a:rPr lang="ru-RU" dirty="0">
                <a:solidFill>
                  <a:srgbClr val="000000"/>
                </a:solidFill>
              </a:rPr>
              <a:t>Также следует отметить такую важную особенность художественной жизни России этого периода, как централизация управления художественной культурой. Лучшие архитекторы, живописцы, мастера других видов искусства состояли в Приказе каменных дел и Оружейной палате в Кремле. Таким образом, управление развитием культуры России осуществлялось централизованно. Оружейная палата играла роль своеобразной школы, где находились лучшие мастера различных видов искусства, в том числе и живописи 17 века.</a:t>
            </a:r>
            <a:endParaRPr lang="ru-RU" dirty="0"/>
          </a:p>
        </p:txBody>
      </p:sp>
      <p:pic>
        <p:nvPicPr>
          <p:cNvPr id="5" name="Объект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323528" y="1196752"/>
            <a:ext cx="4861565" cy="4032448"/>
          </a:xfrm>
        </p:spPr>
      </p:pic>
    </p:spTree>
    <p:extLst>
      <p:ext uri="{BB962C8B-B14F-4D97-AF65-F5344CB8AC3E}">
        <p14:creationId xmlns:p14="http://schemas.microsoft.com/office/powerpoint/2010/main" val="1322156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361844"/>
            <a:ext cx="3422483" cy="496156"/>
          </a:xfrm>
        </p:spPr>
        <p:txBody>
          <a:bodyPr/>
          <a:lstStyle/>
          <a:p>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60" y="30393"/>
            <a:ext cx="4754265" cy="6408712"/>
          </a:xfrm>
        </p:spPr>
      </p:pic>
      <p:sp>
        <p:nvSpPr>
          <p:cNvPr id="4" name="Текст 3"/>
          <p:cNvSpPr>
            <a:spLocks noGrp="1"/>
          </p:cNvSpPr>
          <p:nvPr>
            <p:ph type="body" sz="half" idx="2"/>
          </p:nvPr>
        </p:nvSpPr>
        <p:spPr>
          <a:xfrm>
            <a:off x="4932040" y="260648"/>
            <a:ext cx="3411725" cy="5976664"/>
          </a:xfrm>
        </p:spPr>
        <p:txBody>
          <a:bodyPr>
            <a:normAutofit/>
          </a:bodyPr>
          <a:lstStyle/>
          <a:p>
            <a:pPr algn="ctr"/>
            <a:r>
              <a:rPr lang="ru-RU" sz="2400" dirty="0">
                <a:solidFill>
                  <a:srgbClr val="000000"/>
                </a:solidFill>
              </a:rPr>
              <a:t>Оружейная палата стала источником новшеств в искусстве, где создавались произведения, свидетельствующие о преодолении древних канонов. Следует </a:t>
            </a:r>
            <a:endParaRPr lang="ru-RU" sz="2400" dirty="0" smtClean="0">
              <a:solidFill>
                <a:srgbClr val="000000"/>
              </a:solidFill>
            </a:endParaRPr>
          </a:p>
          <a:p>
            <a:pPr algn="ctr"/>
            <a:r>
              <a:rPr lang="ru-RU" sz="2400" dirty="0" smtClean="0">
                <a:solidFill>
                  <a:srgbClr val="000000"/>
                </a:solidFill>
              </a:rPr>
              <a:t>отметить</a:t>
            </a:r>
            <a:r>
              <a:rPr lang="ru-RU" sz="2400" dirty="0">
                <a:solidFill>
                  <a:srgbClr val="000000"/>
                </a:solidFill>
              </a:rPr>
              <a:t>, что в Оружейной палате работали не только русские мастера, а также иностранные художники, получившие образование в Европе.</a:t>
            </a:r>
            <a:endParaRPr lang="ru-RU" sz="2400" dirty="0"/>
          </a:p>
        </p:txBody>
      </p:sp>
    </p:spTree>
    <p:extLst>
      <p:ext uri="{BB962C8B-B14F-4D97-AF65-F5344CB8AC3E}">
        <p14:creationId xmlns:p14="http://schemas.microsoft.com/office/powerpoint/2010/main" val="215163489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27584" y="4293096"/>
            <a:ext cx="7756263" cy="1054250"/>
          </a:xfrm>
        </p:spPr>
        <p:txBody>
          <a:bodyPr/>
          <a:lstStyle/>
          <a:p>
            <a:r>
              <a:rPr lang="ru-RU" sz="1800" dirty="0">
                <a:solidFill>
                  <a:srgbClr val="000000"/>
                </a:solidFill>
              </a:rPr>
              <a:t>Среди русских художников следует отметить Симона Ушакова и Иосифа Владимирова, которые, следуя общеевропейской тенденции, стремились преодолеть каноны и принципы средневекового искусства. Иосиф Владимиров в своем труде «Трактат об искусстве» дает обоснование законности существования светской живописи и поддерживает развитие портретного жанра в живописи, а Симон Ушаков определяет живопись как зеркало, которое должно правдиво отражать реальный мир и облик человека. Исходя из этого меняется роль произведений живописи: икона теперь является не только священным изображением, но также и предметом любования</a:t>
            </a:r>
            <a:endParaRPr lang="ru-RU" sz="1800"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1701" y="188640"/>
            <a:ext cx="2488169" cy="3284984"/>
          </a:xfrm>
          <a:prstGeom prst="rect">
            <a:avLst/>
          </a:prstGeom>
          <a:ln>
            <a:noFill/>
          </a:ln>
          <a:effectLst>
            <a:softEdge rad="112500"/>
          </a:effectLst>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76159"/>
            <a:ext cx="2549587" cy="3297465"/>
          </a:xfrm>
          <a:prstGeom prst="rect">
            <a:avLst/>
          </a:prstGeom>
          <a:ln>
            <a:noFill/>
          </a:ln>
          <a:effectLst>
            <a:softEdge rad="112500"/>
          </a:effectLst>
        </p:spPr>
      </p:pic>
    </p:spTree>
    <p:extLst>
      <p:ext uri="{BB962C8B-B14F-4D97-AF65-F5344CB8AC3E}">
        <p14:creationId xmlns:p14="http://schemas.microsoft.com/office/powerpoint/2010/main" val="3716007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sz="quarter" idx="4294967295"/>
          </p:nvPr>
        </p:nvSpPr>
        <p:spPr>
          <a:xfrm>
            <a:off x="539552" y="188640"/>
            <a:ext cx="3803650" cy="6264696"/>
          </a:xfrm>
        </p:spPr>
        <p:txBody>
          <a:bodyPr>
            <a:noAutofit/>
          </a:bodyPr>
          <a:lstStyle/>
          <a:p>
            <a:pPr marL="0" indent="0" algn="ctr">
              <a:buNone/>
            </a:pPr>
            <a:r>
              <a:rPr lang="ru-RU" sz="1600" dirty="0">
                <a:solidFill>
                  <a:srgbClr val="000000"/>
                </a:solidFill>
              </a:rPr>
              <a:t>Таким образом, общей тенденцией развития русской живописи 17 века является ее «обмирщение». Во многих росписях, в том числе и церковных, религиозная тема отходит на второй план, что особенно становится заметно во второй половине столетия. Русских художников все более интересуют бытовые и исторические подробности, реальная сторона сюжета произведений. Основная идея часто теряется среди второстепенных деталей, которым отдается предпочтение. В связи с этим росписи становятся более сложными по детализации. Изменения также затронули и иконопись. Несмотря на то, что как и в росписях, еще достаточно много произведений, в которых преобладают каноны прошлого века, в целом в иконописи также наблюдается склонность к частным подробностям, появляется изысканность, тонкость, «ювелирная» техника живописи.</a:t>
            </a:r>
          </a:p>
          <a:p>
            <a:pPr marL="0" indent="0">
              <a:buNone/>
            </a:pPr>
            <a:r>
              <a:rPr lang="ru-RU" sz="1800" dirty="0"/>
              <a:t/>
            </a:r>
            <a:br>
              <a:rPr lang="ru-RU" sz="1800" dirty="0"/>
            </a:br>
            <a:endParaRPr lang="ru-RU" sz="1800" dirty="0"/>
          </a:p>
        </p:txBody>
      </p:sp>
      <p:pic>
        <p:nvPicPr>
          <p:cNvPr id="9" name="Объект 8"/>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572000" y="188640"/>
            <a:ext cx="4496192" cy="6264696"/>
          </a:xfrm>
          <a:prstGeom prst="rect">
            <a:avLst/>
          </a:prstGeom>
          <a:ln>
            <a:noFill/>
          </a:ln>
          <a:effectLst>
            <a:softEdge rad="112500"/>
          </a:effectLst>
        </p:spPr>
      </p:pic>
    </p:spTree>
    <p:extLst>
      <p:ext uri="{BB962C8B-B14F-4D97-AF65-F5344CB8AC3E}">
        <p14:creationId xmlns:p14="http://schemas.microsoft.com/office/powerpoint/2010/main" val="10999059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p:txBody>
          <a:bodyPr>
            <a:normAutofit fontScale="92500" lnSpcReduction="10000"/>
          </a:bodyPr>
          <a:lstStyle/>
          <a:p>
            <a:pPr marL="0" indent="0" algn="ctr">
              <a:buNone/>
            </a:pPr>
            <a:r>
              <a:rPr lang="ru-RU" dirty="0">
                <a:solidFill>
                  <a:srgbClr val="000000"/>
                </a:solidFill>
              </a:rPr>
              <a:t>Следует отметить, что еще на рубеже XVI-XVII столетий вместе с течением в иконописи, следовавшем монументальному стилю живописи XV-начала XVI веков, называемым «</a:t>
            </a:r>
            <a:r>
              <a:rPr lang="ru-RU" dirty="0" err="1">
                <a:solidFill>
                  <a:srgbClr val="000000"/>
                </a:solidFill>
              </a:rPr>
              <a:t>годуновскими</a:t>
            </a:r>
            <a:r>
              <a:rPr lang="ru-RU" dirty="0">
                <a:solidFill>
                  <a:srgbClr val="000000"/>
                </a:solidFill>
              </a:rPr>
              <a:t>» письмами, получило развитие другое направление. Это направление представлено иконами так называемого «строгановского» письма. Мастера этой школы создавали произведения небольшого размера, которые предназначались для домашних молелен. Известные нам произведения этого стиля иконы Прокопия </a:t>
            </a:r>
            <a:r>
              <a:rPr lang="ru-RU" dirty="0" err="1">
                <a:solidFill>
                  <a:srgbClr val="000000"/>
                </a:solidFill>
              </a:rPr>
              <a:t>Чирина</a:t>
            </a:r>
            <a:r>
              <a:rPr lang="ru-RU" dirty="0">
                <a:solidFill>
                  <a:srgbClr val="000000"/>
                </a:solidFill>
              </a:rPr>
              <a:t>, Истомы Савина, Никифора Савина, Емельяна Москвитина отличаются тщательностью отделки с использованием драгоценных металлов.</a:t>
            </a:r>
            <a:endParaRPr lang="ru-RU" dirty="0"/>
          </a:p>
        </p:txBody>
      </p:sp>
      <p:sp>
        <p:nvSpPr>
          <p:cNvPr id="5" name="Заголовок 4"/>
          <p:cNvSpPr>
            <a:spLocks noGrp="1"/>
          </p:cNvSpPr>
          <p:nvPr>
            <p:ph type="title"/>
          </p:nvPr>
        </p:nvSpPr>
        <p:spPr/>
        <p:txBody>
          <a:bodyPr/>
          <a:lstStyle/>
          <a:p>
            <a:endParaRPr lang="ru-RU"/>
          </a:p>
        </p:txBody>
      </p:sp>
    </p:spTree>
    <p:extLst>
      <p:ext uri="{BB962C8B-B14F-4D97-AF65-F5344CB8AC3E}">
        <p14:creationId xmlns:p14="http://schemas.microsoft.com/office/powerpoint/2010/main" val="191637462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4294967295"/>
          </p:nvPr>
        </p:nvSpPr>
        <p:spPr>
          <a:xfrm>
            <a:off x="5732463" y="692150"/>
            <a:ext cx="3411537" cy="5545162"/>
          </a:xfrm>
        </p:spPr>
        <p:txBody>
          <a:bodyPr>
            <a:normAutofit/>
          </a:bodyPr>
          <a:lstStyle/>
          <a:p>
            <a:pPr marL="0" indent="0" algn="ctr">
              <a:buNone/>
            </a:pPr>
            <a:r>
              <a:rPr lang="ru-RU" dirty="0">
                <a:solidFill>
                  <a:srgbClr val="000000"/>
                </a:solidFill>
              </a:rPr>
              <a:t> В иконе мастера Никифора Савина «Чудо Федора </a:t>
            </a:r>
            <a:r>
              <a:rPr lang="ru-RU" dirty="0" err="1">
                <a:solidFill>
                  <a:srgbClr val="000000"/>
                </a:solidFill>
              </a:rPr>
              <a:t>Тирона</a:t>
            </a:r>
            <a:r>
              <a:rPr lang="ru-RU" dirty="0">
                <a:solidFill>
                  <a:srgbClr val="000000"/>
                </a:solidFill>
              </a:rPr>
              <a:t>», которая относится к началу XVII века (ГРМ), на небольшом поле объединено в одну композицию несколько эпизодов. «Священным» является только сюжет произведения, облеченный в форму увлекательной сказки. </a:t>
            </a:r>
            <a:endParaRPr lang="ru-RU" dirty="0"/>
          </a:p>
        </p:txBody>
      </p:sp>
      <p:pic>
        <p:nvPicPr>
          <p:cNvPr id="7" name="Объект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9512" y="188640"/>
            <a:ext cx="5282718" cy="6264696"/>
          </a:xfrm>
        </p:spPr>
      </p:pic>
    </p:spTree>
    <p:extLst>
      <p:ext uri="{BB962C8B-B14F-4D97-AF65-F5344CB8AC3E}">
        <p14:creationId xmlns:p14="http://schemas.microsoft.com/office/powerpoint/2010/main" val="1944404380"/>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sz="quarter" idx="4294967295"/>
          </p:nvPr>
        </p:nvSpPr>
        <p:spPr>
          <a:xfrm>
            <a:off x="251520" y="764704"/>
            <a:ext cx="3803650" cy="5904656"/>
          </a:xfrm>
        </p:spPr>
        <p:txBody>
          <a:bodyPr>
            <a:normAutofit fontScale="92500" lnSpcReduction="10000"/>
          </a:bodyPr>
          <a:lstStyle/>
          <a:p>
            <a:pPr marL="0" indent="0" algn="ctr">
              <a:buNone/>
            </a:pPr>
            <a:r>
              <a:rPr lang="ru-RU" dirty="0">
                <a:solidFill>
                  <a:srgbClr val="000000"/>
                </a:solidFill>
              </a:rPr>
              <a:t>Характерные изменения в самом характере художественного образа также видны в иконе Прокопия </a:t>
            </a:r>
            <a:r>
              <a:rPr lang="ru-RU" dirty="0" err="1">
                <a:solidFill>
                  <a:srgbClr val="000000"/>
                </a:solidFill>
              </a:rPr>
              <a:t>Чирина</a:t>
            </a:r>
            <a:r>
              <a:rPr lang="ru-RU" dirty="0">
                <a:solidFill>
                  <a:srgbClr val="000000"/>
                </a:solidFill>
              </a:rPr>
              <a:t> «Святой Никита» (1593, ГТГ). Воин, одетый в красную рубаху, золотые доспехи и ярко-синий плащ, изображен утонченным и изящным рыцарем. Обращает внимание изысканность сочетаний красок, тщательная проработка деталей и миниатюрная </a:t>
            </a:r>
            <a:r>
              <a:rPr lang="ru-RU" dirty="0" err="1">
                <a:solidFill>
                  <a:srgbClr val="000000"/>
                </a:solidFill>
              </a:rPr>
              <a:t>выписанность</a:t>
            </a:r>
            <a:r>
              <a:rPr lang="ru-RU" dirty="0">
                <a:solidFill>
                  <a:srgbClr val="000000"/>
                </a:solidFill>
              </a:rPr>
              <a:t> лица и рук. Все эти детали оттесняют религиозную идею иконы на второй план.</a:t>
            </a:r>
            <a:endParaRPr lang="ru-RU" dirty="0"/>
          </a:p>
        </p:txBody>
      </p:sp>
      <p:pic>
        <p:nvPicPr>
          <p:cNvPr id="10" name="Объект 9"/>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211959" y="188639"/>
            <a:ext cx="4680521" cy="6523877"/>
          </a:xfrm>
          <a:prstGeom prst="rect">
            <a:avLst/>
          </a:prstGeom>
          <a:ln>
            <a:noFill/>
          </a:ln>
          <a:effectLst>
            <a:softEdge rad="112500"/>
          </a:effectLst>
        </p:spPr>
      </p:pic>
    </p:spTree>
    <p:extLst>
      <p:ext uri="{BB962C8B-B14F-4D97-AF65-F5344CB8AC3E}">
        <p14:creationId xmlns:p14="http://schemas.microsoft.com/office/powerpoint/2010/main" val="1758273090"/>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83568" y="332656"/>
            <a:ext cx="7745413" cy="3876675"/>
          </a:xfrm>
        </p:spPr>
        <p:txBody>
          <a:bodyPr/>
          <a:lstStyle/>
          <a:p>
            <a:pPr marL="0" indent="0" algn="ctr">
              <a:buNone/>
            </a:pPr>
            <a:r>
              <a:rPr lang="ru-RU" dirty="0">
                <a:solidFill>
                  <a:srgbClr val="000000"/>
                </a:solidFill>
              </a:rPr>
              <a:t> К середине столетия техника письма «строгановских» мастеров с миниатюрных произведений переходит на крупные. Примером могут служить иконы «Иоанн в пустыне» (1620-1630-е гг.) или «Благовещение с акафистом» (1659, авторы Яков Казанец, Таврило Кондратьев, Симон Ушаков).</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2903773"/>
            <a:ext cx="3168352" cy="4000045"/>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2" y="2569951"/>
            <a:ext cx="3756459" cy="4293096"/>
          </a:xfrm>
          <a:prstGeom prst="rect">
            <a:avLst/>
          </a:prstGeom>
          <a:ln>
            <a:noFill/>
          </a:ln>
          <a:effectLst>
            <a:softEdge rad="112500"/>
          </a:effectLst>
        </p:spPr>
      </p:pic>
    </p:spTree>
    <p:extLst>
      <p:ext uri="{BB962C8B-B14F-4D97-AF65-F5344CB8AC3E}">
        <p14:creationId xmlns:p14="http://schemas.microsoft.com/office/powerpoint/2010/main" val="2405911666"/>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971600" y="2780928"/>
            <a:ext cx="7747000" cy="3671887"/>
          </a:xfrm>
        </p:spPr>
        <p:txBody>
          <a:bodyPr>
            <a:normAutofit fontScale="77500" lnSpcReduction="20000"/>
          </a:bodyPr>
          <a:lstStyle/>
          <a:p>
            <a:pPr marL="0" indent="0" algn="ctr">
              <a:buNone/>
            </a:pPr>
            <a:r>
              <a:rPr lang="ru-RU" dirty="0">
                <a:solidFill>
                  <a:srgbClr val="000000"/>
                </a:solidFill>
              </a:rPr>
              <a:t>Начиная с середины XVII века работали иконописцы, в работах которых впервые в русском искусстве проявились реалистические черты. Конечно, это все относительно, и пройдет еще два столетия, прежде чем в русской живописи реализм станет главным направлением. Прежде всего, следует отметить Симона Ушакова. Правда, в теоретических рассуждениях мастер более последователен, чем на практике. Тем не менее, в его работе «Спас Нерукотворный» заметно стремление к объемной, тщательно моделированной форме, к созданию реальной пространственной среды. И хотя окончательно Ушаков не преодолел условность старого иконного письма, стремление к реальному правдоподобию, обнаруживали в своих работах также и другие художники Оружейной палаты, среди которых Богдан Салтанов, Яков Казанец, Кирилл Уланов, Никита </a:t>
            </a:r>
            <a:r>
              <a:rPr lang="ru-RU" dirty="0" err="1">
                <a:solidFill>
                  <a:srgbClr val="000000"/>
                </a:solidFill>
              </a:rPr>
              <a:t>Павловец</a:t>
            </a:r>
            <a:r>
              <a:rPr lang="ru-RU" dirty="0">
                <a:solidFill>
                  <a:srgbClr val="000000"/>
                </a:solidFill>
              </a:rPr>
              <a:t>, Иван </a:t>
            </a:r>
            <a:r>
              <a:rPr lang="ru-RU" dirty="0" err="1">
                <a:solidFill>
                  <a:srgbClr val="000000"/>
                </a:solidFill>
              </a:rPr>
              <a:t>Безмин</a:t>
            </a:r>
            <a:r>
              <a:rPr lang="ru-RU" dirty="0">
                <a:solidFill>
                  <a:srgbClr val="000000"/>
                </a:solidFill>
              </a:rPr>
              <a:t>, в дальнейшем оказало </a:t>
            </a:r>
            <a:r>
              <a:rPr lang="ru-RU" dirty="0" err="1">
                <a:solidFill>
                  <a:srgbClr val="000000"/>
                </a:solidFill>
              </a:rPr>
              <a:t>значитеное</a:t>
            </a:r>
            <a:r>
              <a:rPr lang="ru-RU" dirty="0">
                <a:solidFill>
                  <a:srgbClr val="000000"/>
                </a:solidFill>
              </a:rPr>
              <a:t> влияние на русское искусство.</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29077"/>
            <a:ext cx="2362431" cy="2708920"/>
          </a:xfrm>
          <a:prstGeom prst="rect">
            <a:avLst/>
          </a:prstGeom>
          <a:ln>
            <a:noFill/>
          </a:ln>
          <a:effectLst>
            <a:softEdge rad="112500"/>
          </a:effectLst>
        </p:spPr>
      </p:pic>
    </p:spTree>
    <p:extLst>
      <p:ext uri="{BB962C8B-B14F-4D97-AF65-F5344CB8AC3E}">
        <p14:creationId xmlns:p14="http://schemas.microsoft.com/office/powerpoint/2010/main" val="3826578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0" algn="just" fontAlgn="base">
              <a:buNone/>
            </a:pPr>
            <a:r>
              <a:rPr lang="ru-RU" dirty="0"/>
              <a:t>Несмотря на развитую специализацию, 17 век в России стал веком </a:t>
            </a:r>
            <a:r>
              <a:rPr lang="ru-RU" dirty="0" smtClean="0"/>
              <a:t>искусства.</a:t>
            </a:r>
          </a:p>
          <a:p>
            <a:pPr marL="0" indent="0" algn="just" fontAlgn="base">
              <a:buNone/>
            </a:pPr>
            <a:r>
              <a:rPr lang="ru-RU" dirty="0" smtClean="0"/>
              <a:t> Деятельностью </a:t>
            </a:r>
            <a:r>
              <a:rPr lang="ru-RU" dirty="0"/>
              <a:t>живописцев руководила Оружейная палата Кремля, ставшая в XVII в. художественным центром страны, куда привлекались лучшие мастера</a:t>
            </a:r>
            <a:r>
              <a:rPr lang="ru-RU" dirty="0" smtClean="0"/>
              <a:t>.</a:t>
            </a:r>
          </a:p>
          <a:p>
            <a:pPr marL="0" indent="0" fontAlgn="base">
              <a:buNone/>
            </a:pPr>
            <a:endParaRPr lang="ru-RU" dirty="0"/>
          </a:p>
          <a:p>
            <a:pPr marL="0" indent="0" algn="just" fontAlgn="base">
              <a:buNone/>
            </a:pPr>
            <a:r>
              <a:rPr lang="ru-RU" dirty="0" smtClean="0"/>
              <a:t> Числились они в ведомстве Иконной Палаты Иконного приказа. </a:t>
            </a:r>
            <a:br>
              <a:rPr lang="ru-RU" dirty="0" smtClean="0"/>
            </a:br>
            <a:endParaRPr lang="ru-RU" dirty="0"/>
          </a:p>
        </p:txBody>
      </p:sp>
      <p:sp>
        <p:nvSpPr>
          <p:cNvPr id="3" name="Заголовок 2"/>
          <p:cNvSpPr>
            <a:spLocks noGrp="1"/>
          </p:cNvSpPr>
          <p:nvPr>
            <p:ph type="title"/>
          </p:nvPr>
        </p:nvSpPr>
        <p:spPr/>
        <p:txBody>
          <a:bodyPr/>
          <a:lstStyle/>
          <a:p>
            <a:r>
              <a:rPr lang="ru-RU" sz="6000" dirty="0"/>
              <a:t>Живопись </a:t>
            </a:r>
            <a:r>
              <a:rPr lang="en-US" sz="6000" dirty="0"/>
              <a:t>XVII </a:t>
            </a:r>
            <a:r>
              <a:rPr lang="ru-RU" sz="6000" dirty="0"/>
              <a:t>века</a:t>
            </a:r>
          </a:p>
        </p:txBody>
      </p:sp>
    </p:spTree>
    <p:extLst>
      <p:ext uri="{BB962C8B-B14F-4D97-AF65-F5344CB8AC3E}">
        <p14:creationId xmlns:p14="http://schemas.microsoft.com/office/powerpoint/2010/main" val="3575161180"/>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4932040" y="-1886921"/>
            <a:ext cx="3422483" cy="1886921"/>
          </a:xfrm>
        </p:spPr>
        <p:txBody>
          <a:bodyPr/>
          <a:lstStyle/>
          <a:p>
            <a:endParaRPr lang="ru-RU" dirty="0"/>
          </a:p>
        </p:txBody>
      </p:sp>
      <p:pic>
        <p:nvPicPr>
          <p:cNvPr id="15" name="Объект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332656"/>
            <a:ext cx="2550088"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Текст 13"/>
          <p:cNvSpPr>
            <a:spLocks noGrp="1"/>
          </p:cNvSpPr>
          <p:nvPr>
            <p:ph type="body" sz="half" idx="2"/>
          </p:nvPr>
        </p:nvSpPr>
        <p:spPr>
          <a:xfrm>
            <a:off x="5004048" y="188640"/>
            <a:ext cx="3411725" cy="6120680"/>
          </a:xfrm>
        </p:spPr>
        <p:txBody>
          <a:bodyPr>
            <a:normAutofit/>
          </a:bodyPr>
          <a:lstStyle/>
          <a:p>
            <a:pPr algn="ctr"/>
            <a:r>
              <a:rPr lang="ru-RU" dirty="0">
                <a:solidFill>
                  <a:srgbClr val="000000"/>
                </a:solidFill>
              </a:rPr>
              <a:t>Новые веяния в русской живописи 17 века отчетливо проявились в «парсуне» (происходит от слова «персона»), ставшей начальным этапом становления реалистического портрета. В иконописи и в росписях этого периода мы все чаще встречаемся с изображениями реальных людей, соответствующим канонам иконного письма. В парсуне же главной задачей мастера являлась наиболее точное отражение характерных черт персонажа, в чем художники неплохо преуспели. К лучшим произведениям данного направления можно отнести изображения царя Федора Иоанновича (вторая четверть XVII века, ГИМ), князя Скопина-Шуйского (вторая четверть XVII века, ГТГ)», Ивана IV (вторая четверть XVII века, Копенгаген, Национальный музей).</a:t>
            </a:r>
            <a:endParaRPr lang="ru-RU" dirty="0"/>
          </a:p>
        </p:txBody>
      </p:sp>
      <p:pic>
        <p:nvPicPr>
          <p:cNvPr id="16" name="Рисунок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192" y="3356992"/>
            <a:ext cx="2784362" cy="3218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934930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бъект 10"/>
          <p:cNvSpPr>
            <a:spLocks noGrp="1"/>
          </p:cNvSpPr>
          <p:nvPr>
            <p:ph sz="quarter" idx="4294967295"/>
          </p:nvPr>
        </p:nvSpPr>
        <p:spPr>
          <a:xfrm>
            <a:off x="179512" y="0"/>
            <a:ext cx="4536504" cy="6525344"/>
          </a:xfrm>
        </p:spPr>
        <p:txBody>
          <a:bodyPr>
            <a:normAutofit/>
          </a:bodyPr>
          <a:lstStyle/>
          <a:p>
            <a:pPr marL="0" indent="0" algn="ctr">
              <a:buNone/>
            </a:pPr>
            <a:r>
              <a:rPr lang="ru-RU" dirty="0">
                <a:solidFill>
                  <a:srgbClr val="000000"/>
                </a:solidFill>
              </a:rPr>
              <a:t>Среди иностранных художников, работавших во второй половине XVII века в Москве, можно отметить голландского художника Д. </a:t>
            </a:r>
            <a:r>
              <a:rPr lang="ru-RU" dirty="0" err="1">
                <a:solidFill>
                  <a:srgbClr val="000000"/>
                </a:solidFill>
              </a:rPr>
              <a:t>Вухтерса</a:t>
            </a:r>
            <a:r>
              <a:rPr lang="ru-RU" dirty="0">
                <a:solidFill>
                  <a:srgbClr val="000000"/>
                </a:solidFill>
              </a:rPr>
              <a:t>. Его считают автором группового портрета «Патриарх Никон, произносящий поучение клиру» (около 1667 г., Обл. краеведческий музей, город Истра). Без сомнения, работы иностранных художников оказывали воздействие на развитие русской живописи, помогая русским художникам выйти на путь реалистического искусства. </a:t>
            </a:r>
            <a:endParaRPr lang="ru-RU" dirty="0"/>
          </a:p>
        </p:txBody>
      </p:sp>
      <p:pic>
        <p:nvPicPr>
          <p:cNvPr id="13" name="Объект 12"/>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932040" y="188640"/>
            <a:ext cx="3989764" cy="6376311"/>
          </a:xfrm>
        </p:spPr>
      </p:pic>
    </p:spTree>
    <p:extLst>
      <p:ext uri="{BB962C8B-B14F-4D97-AF65-F5344CB8AC3E}">
        <p14:creationId xmlns:p14="http://schemas.microsoft.com/office/powerpoint/2010/main" val="1715639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600" dirty="0">
                <a:solidFill>
                  <a:srgbClr val="000000"/>
                </a:solidFill>
              </a:rPr>
              <a:t>Так, во второй половине столетия появляются портретные произведения (например, «Стольник Г.П. Годунов», около 1686 г., ГИМ), непосредственно предвосхищающие русское портретное искусство XVIII века.</a:t>
            </a:r>
            <a:endParaRPr lang="ru-RU" sz="16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5816" y="1988840"/>
            <a:ext cx="3469248" cy="4650466"/>
          </a:xfrm>
          <a:prstGeom prst="rect">
            <a:avLst/>
          </a:prstGeom>
          <a:ln>
            <a:noFill/>
          </a:ln>
          <a:effectLst>
            <a:softEdge rad="112500"/>
          </a:effectLst>
        </p:spPr>
      </p:pic>
    </p:spTree>
    <p:extLst>
      <p:ext uri="{BB962C8B-B14F-4D97-AF65-F5344CB8AC3E}">
        <p14:creationId xmlns:p14="http://schemas.microsoft.com/office/powerpoint/2010/main" val="168820339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899592" y="2132856"/>
            <a:ext cx="7745505" cy="3877815"/>
          </a:xfrm>
        </p:spPr>
        <p:txBody>
          <a:bodyPr>
            <a:normAutofit fontScale="92500" lnSpcReduction="20000"/>
          </a:bodyPr>
          <a:lstStyle/>
          <a:p>
            <a:pPr marL="0" indent="0" algn="ctr">
              <a:buNone/>
            </a:pPr>
            <a:r>
              <a:rPr lang="ru-RU" dirty="0">
                <a:solidFill>
                  <a:srgbClr val="000000"/>
                </a:solidFill>
              </a:rPr>
              <a:t>До нашего времени сохранилось достаточно много фресок, относящихся к XVII веку. Их создателями являются художники московских, костромских, ярославских, вологодских, нижегородских и других артелей. Несмотря на то, что их творчество часто смыкается с иконописью, в то же время техника росписи на стенах требовала особых приемов изображения. Следует отметить, что в росписях на стенах новые веяния дают о себе знать наиболее отчетливо: это и занимательность рассказа, и многочисленные бытовые подробности, использование в качестве ориентира западноевропейских образцов (в частности известной Библии </a:t>
            </a:r>
            <a:r>
              <a:rPr lang="ru-RU" dirty="0" err="1">
                <a:solidFill>
                  <a:srgbClr val="000000"/>
                </a:solidFill>
              </a:rPr>
              <a:t>Пискатора</a:t>
            </a:r>
            <a:r>
              <a:rPr lang="ru-RU" dirty="0">
                <a:solidFill>
                  <a:srgbClr val="000000"/>
                </a:solidFill>
              </a:rPr>
              <a:t>, изданной в 1650 году в Амстердаме). Искусство стенописи предназначено теперь на более широкий круг зрителей.</a:t>
            </a:r>
            <a:endParaRPr lang="ru-RU" dirty="0"/>
          </a:p>
        </p:txBody>
      </p:sp>
      <p:sp>
        <p:nvSpPr>
          <p:cNvPr id="10" name="Заголовок 9"/>
          <p:cNvSpPr>
            <a:spLocks noGrp="1"/>
          </p:cNvSpPr>
          <p:nvPr>
            <p:ph type="title"/>
          </p:nvPr>
        </p:nvSpPr>
        <p:spPr/>
        <p:txBody>
          <a:bodyPr/>
          <a:lstStyle/>
          <a:p>
            <a:endParaRPr lang="ru-RU"/>
          </a:p>
        </p:txBody>
      </p:sp>
    </p:spTree>
    <p:extLst>
      <p:ext uri="{BB962C8B-B14F-4D97-AF65-F5344CB8AC3E}">
        <p14:creationId xmlns:p14="http://schemas.microsoft.com/office/powerpoint/2010/main" val="210676899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4294967295"/>
          </p:nvPr>
        </p:nvSpPr>
        <p:spPr>
          <a:xfrm>
            <a:off x="4860032" y="260648"/>
            <a:ext cx="3803650" cy="6264696"/>
          </a:xfrm>
        </p:spPr>
        <p:txBody>
          <a:bodyPr>
            <a:normAutofit fontScale="92500" lnSpcReduction="10000"/>
          </a:bodyPr>
          <a:lstStyle/>
          <a:p>
            <a:pPr marL="0" indent="0" algn="ctr">
              <a:buNone/>
            </a:pPr>
            <a:r>
              <a:rPr lang="ru-RU" dirty="0">
                <a:solidFill>
                  <a:srgbClr val="000000"/>
                </a:solidFill>
              </a:rPr>
              <a:t>Основные черты развития монументальной живописи на стенах XVII века определяла деятельность художников, работавших в Москве. Характерными примерами являются росписи Архангельского собора (1652-1666). Стены и своды собора расписаны многочисленными композициями и отдельными фигурами святых и князей. Несмотря на тягу к подробностям и </a:t>
            </a:r>
            <a:r>
              <a:rPr lang="ru-RU" dirty="0" err="1">
                <a:solidFill>
                  <a:srgbClr val="000000"/>
                </a:solidFill>
              </a:rPr>
              <a:t>остродинамичным</a:t>
            </a:r>
            <a:r>
              <a:rPr lang="ru-RU" dirty="0">
                <a:solidFill>
                  <a:srgbClr val="000000"/>
                </a:solidFill>
              </a:rPr>
              <a:t> решениям композиций (например «Битва </a:t>
            </a:r>
            <a:r>
              <a:rPr lang="ru-RU" dirty="0" err="1">
                <a:solidFill>
                  <a:srgbClr val="000000"/>
                </a:solidFill>
              </a:rPr>
              <a:t>Гедеона</a:t>
            </a:r>
            <a:r>
              <a:rPr lang="ru-RU" dirty="0">
                <a:solidFill>
                  <a:srgbClr val="000000"/>
                </a:solidFill>
              </a:rPr>
              <a:t>»), преобладают черты монументальной живописи. </a:t>
            </a:r>
            <a:endParaRPr lang="ru-RU" dirty="0"/>
          </a:p>
        </p:txBody>
      </p:sp>
      <p:pic>
        <p:nvPicPr>
          <p:cNvPr id="7" name="Объект 6"/>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0" y="260648"/>
            <a:ext cx="4800532" cy="45365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582111242"/>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p:cNvSpPr>
            <a:spLocks noGrp="1"/>
          </p:cNvSpPr>
          <p:nvPr>
            <p:ph idx="4294967295"/>
          </p:nvPr>
        </p:nvSpPr>
        <p:spPr>
          <a:xfrm>
            <a:off x="611560" y="0"/>
            <a:ext cx="7747000" cy="3407542"/>
          </a:xfrm>
        </p:spPr>
        <p:txBody>
          <a:bodyPr>
            <a:normAutofit fontScale="92500" lnSpcReduction="20000"/>
          </a:bodyPr>
          <a:lstStyle/>
          <a:p>
            <a:pPr marL="0" indent="0" algn="ctr">
              <a:buNone/>
            </a:pPr>
            <a:r>
              <a:rPr lang="ru-RU" dirty="0">
                <a:solidFill>
                  <a:srgbClr val="000000"/>
                </a:solidFill>
              </a:rPr>
              <a:t>Прекрасный фресковый ансамбль Москвы - роспись церкви Троицы в </a:t>
            </a:r>
            <a:r>
              <a:rPr lang="ru-RU" dirty="0" err="1">
                <a:solidFill>
                  <a:srgbClr val="000000"/>
                </a:solidFill>
              </a:rPr>
              <a:t>Никитниках</a:t>
            </a:r>
            <a:r>
              <a:rPr lang="ru-RU" dirty="0">
                <a:solidFill>
                  <a:srgbClr val="000000"/>
                </a:solidFill>
              </a:rPr>
              <a:t> (1652-1653). В данной работе мастеров проявляется приверженность к повествовательности. Росписи насыщены занимательными подробностями. В евангельских сюжетах, в иллюстрации притч, во фресках на темы Апокалипсиса авторы заимствуют различные атрибуты из окружающей их жизни. Хотя фигуры персонажей в композициях значительно меньше, чем в более ранних росписях, художники достигают необходимого единства всей росписи четким делением ее на ярусы и отдельные композиции в них, а также цветовым решением, в котором преобладают теплые охряные тона. </a:t>
            </a:r>
            <a:endParaRPr lang="ru-RU" dirty="0"/>
          </a:p>
        </p:txBody>
      </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873" y="3140968"/>
            <a:ext cx="4762500" cy="3717032"/>
          </a:xfrm>
          <a:prstGeom prst="rect">
            <a:avLst/>
          </a:prstGeom>
          <a:ln>
            <a:noFill/>
          </a:ln>
          <a:effectLst>
            <a:softEdge rad="112500"/>
          </a:effectLst>
        </p:spPr>
      </p:pic>
    </p:spTree>
    <p:extLst>
      <p:ext uri="{BB962C8B-B14F-4D97-AF65-F5344CB8AC3E}">
        <p14:creationId xmlns:p14="http://schemas.microsoft.com/office/powerpoint/2010/main" val="82023605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395536" y="260648"/>
            <a:ext cx="3803650" cy="5904656"/>
          </a:xfrm>
        </p:spPr>
        <p:txBody>
          <a:bodyPr>
            <a:normAutofit/>
          </a:bodyPr>
          <a:lstStyle/>
          <a:p>
            <a:pPr marL="0" indent="0" algn="ctr">
              <a:buNone/>
            </a:pPr>
            <a:r>
              <a:rPr lang="ru-RU" dirty="0">
                <a:solidFill>
                  <a:srgbClr val="000000"/>
                </a:solidFill>
              </a:rPr>
              <a:t>Роспись церкви Троицы в </a:t>
            </a:r>
            <a:r>
              <a:rPr lang="ru-RU" dirty="0" err="1">
                <a:solidFill>
                  <a:srgbClr val="000000"/>
                </a:solidFill>
              </a:rPr>
              <a:t>Никитниках</a:t>
            </a:r>
            <a:r>
              <a:rPr lang="ru-RU" dirty="0">
                <a:solidFill>
                  <a:srgbClr val="000000"/>
                </a:solidFill>
              </a:rPr>
              <a:t> является важным этапом в русской живописи 17 века. Именно она стала ориентиром для мастера второй половины XVII столетия, а также XVIII века, работавших над росписью храмов в Ярославле, Костроме, Вологде, Ростове и других городах России.</a:t>
            </a:r>
            <a:endParaRPr lang="ru-RU" dirty="0"/>
          </a:p>
        </p:txBody>
      </p:sp>
      <p:pic>
        <p:nvPicPr>
          <p:cNvPr id="5" name="Объект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181679" y="1340768"/>
            <a:ext cx="4962321" cy="4176464"/>
          </a:xfrm>
          <a:prstGeom prst="rect">
            <a:avLst/>
          </a:prstGeom>
          <a:ln>
            <a:noFill/>
          </a:ln>
          <a:effectLst>
            <a:softEdge rad="112500"/>
          </a:effectLst>
        </p:spPr>
      </p:pic>
    </p:spTree>
    <p:extLst>
      <p:ext uri="{BB962C8B-B14F-4D97-AF65-F5344CB8AC3E}">
        <p14:creationId xmlns:p14="http://schemas.microsoft.com/office/powerpoint/2010/main" val="1056904913"/>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55576" y="188640"/>
            <a:ext cx="7756525" cy="1270124"/>
          </a:xfrm>
        </p:spPr>
        <p:txBody>
          <a:bodyPr/>
          <a:lstStyle/>
          <a:p>
            <a:r>
              <a:rPr lang="ru-RU" sz="1600" dirty="0">
                <a:solidFill>
                  <a:schemeClr val="tx1"/>
                </a:solidFill>
              </a:rPr>
              <a:t>Важной особенностью росписей XVII столетия является впечатление динамики, внутренней энергии. Правда в некоторых городах, например, в росписях Ростова этого периода все еще преобладают плавные, гибкие линии, свободно очерчивающие силуэты фигур.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25" y="1484784"/>
            <a:ext cx="6762750" cy="5076825"/>
          </a:xfrm>
          <a:prstGeom prst="rect">
            <a:avLst/>
          </a:prstGeom>
        </p:spPr>
      </p:pic>
    </p:spTree>
    <p:extLst>
      <p:ext uri="{BB962C8B-B14F-4D97-AF65-F5344CB8AC3E}">
        <p14:creationId xmlns:p14="http://schemas.microsoft.com/office/powerpoint/2010/main" val="3711560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179512" y="692696"/>
            <a:ext cx="3803650" cy="5904656"/>
          </a:xfrm>
        </p:spPr>
        <p:txBody>
          <a:bodyPr>
            <a:normAutofit fontScale="92500"/>
          </a:bodyPr>
          <a:lstStyle/>
          <a:p>
            <a:pPr marL="0" indent="0" algn="ctr">
              <a:buNone/>
            </a:pPr>
            <a:r>
              <a:rPr lang="ru-RU" dirty="0"/>
              <a:t>В церкви Спаса на Сенях представлены дьяконы в праздничных облачениях. Их позы спокойны, движения размеренны и торжественны. Тем не менее, и здесь прослеживается тенденция времени - парчовые одежды украшены затейливым растительным и геометрическим орнаментом. Росписи храма Спаса на Сенях и церкви Воскресения (1670-е гг.) - это искусство праздничное, яркое, торжественное.</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0027" y="1700808"/>
            <a:ext cx="4800533" cy="3600400"/>
          </a:xfrm>
          <a:prstGeom prst="rect">
            <a:avLst/>
          </a:prstGeom>
          <a:ln>
            <a:noFill/>
          </a:ln>
          <a:effectLst>
            <a:softEdge rad="112500"/>
          </a:effectLst>
        </p:spPr>
      </p:pic>
    </p:spTree>
    <p:extLst>
      <p:ext uri="{BB962C8B-B14F-4D97-AF65-F5344CB8AC3E}">
        <p14:creationId xmlns:p14="http://schemas.microsoft.com/office/powerpoint/2010/main" val="4164312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91576" y="3143112"/>
            <a:ext cx="7747000" cy="3526248"/>
          </a:xfrm>
        </p:spPr>
        <p:txBody>
          <a:bodyPr/>
          <a:lstStyle/>
          <a:p>
            <a:pPr marL="0" indent="0" algn="ctr">
              <a:buNone/>
            </a:pPr>
            <a:r>
              <a:rPr lang="ru-RU" dirty="0"/>
              <a:t>В отличие от выше названных росписей Ростова, росписи ярославских церквей Ильи Пророка (1681, главные мастера Г. </a:t>
            </a:r>
            <a:r>
              <a:rPr lang="ru-RU" dirty="0" err="1"/>
              <a:t>Кинешемцев</a:t>
            </a:r>
            <a:r>
              <a:rPr lang="ru-RU" dirty="0"/>
              <a:t>, С. Савин) и Иоанна Предтечи (1694-1695, артель художников под руководством Д. Плеханова) насыщены активностью. Мастера не уделяют внимания стройности силуэтов, изысканности линий. Для них более важно действие, сюжет.</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476672"/>
            <a:ext cx="4052460" cy="2592288"/>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486389"/>
            <a:ext cx="4138584" cy="2656723"/>
          </a:xfrm>
          <a:prstGeom prst="rect">
            <a:avLst/>
          </a:prstGeom>
          <a:ln>
            <a:noFill/>
          </a:ln>
          <a:effectLst>
            <a:softEdge rad="112500"/>
          </a:effectLst>
        </p:spPr>
      </p:pic>
    </p:spTree>
    <p:extLst>
      <p:ext uri="{BB962C8B-B14F-4D97-AF65-F5344CB8AC3E}">
        <p14:creationId xmlns:p14="http://schemas.microsoft.com/office/powerpoint/2010/main" val="998205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7" y="1628800"/>
            <a:ext cx="7489327" cy="5196676"/>
          </a:xfrm>
        </p:spPr>
      </p:pic>
      <p:sp>
        <p:nvSpPr>
          <p:cNvPr id="3" name="Заголовок 2"/>
          <p:cNvSpPr>
            <a:spLocks noGrp="1"/>
          </p:cNvSpPr>
          <p:nvPr>
            <p:ph type="title"/>
          </p:nvPr>
        </p:nvSpPr>
        <p:spPr>
          <a:xfrm>
            <a:off x="683568" y="260648"/>
            <a:ext cx="7756263" cy="1363758"/>
          </a:xfrm>
        </p:spPr>
        <p:txBody>
          <a:bodyPr/>
          <a:lstStyle/>
          <a:p>
            <a:pPr algn="l"/>
            <a:r>
              <a:rPr lang="ru-RU" sz="2000" dirty="0">
                <a:solidFill>
                  <a:schemeClr val="tx1"/>
                </a:solidFill>
              </a:rPr>
              <a:t>В начале 17 века больших успехов добился Прокопий </a:t>
            </a:r>
            <a:r>
              <a:rPr lang="ru-RU" sz="2000" dirty="0" err="1">
                <a:solidFill>
                  <a:schemeClr val="tx1"/>
                </a:solidFill>
              </a:rPr>
              <a:t>Чирин</a:t>
            </a:r>
            <a:r>
              <a:rPr lang="ru-RU" sz="2000" dirty="0">
                <a:solidFill>
                  <a:schemeClr val="tx1"/>
                </a:solidFill>
              </a:rPr>
              <a:t>.</a:t>
            </a:r>
            <a:br>
              <a:rPr lang="ru-RU" sz="2000" dirty="0">
                <a:solidFill>
                  <a:schemeClr val="tx1"/>
                </a:solidFill>
              </a:rPr>
            </a:br>
            <a:r>
              <a:rPr lang="ru-RU" sz="2000" dirty="0" err="1">
                <a:solidFill>
                  <a:schemeClr val="tx1"/>
                </a:solidFill>
              </a:rPr>
              <a:t>Чирин</a:t>
            </a:r>
            <a:r>
              <a:rPr lang="ru-RU" sz="2000" dirty="0">
                <a:solidFill>
                  <a:schemeClr val="tx1"/>
                </a:solidFill>
              </a:rPr>
              <a:t> был уроженцем Новгорода.</a:t>
            </a:r>
            <a:br>
              <a:rPr lang="ru-RU" sz="2000" dirty="0">
                <a:solidFill>
                  <a:schemeClr val="tx1"/>
                </a:solidFill>
              </a:rPr>
            </a:br>
            <a:r>
              <a:rPr lang="ru-RU" sz="2000" dirty="0">
                <a:solidFill>
                  <a:schemeClr val="tx1"/>
                </a:solidFill>
              </a:rPr>
              <a:t>Его иконы выполнены в неярких красках, фигуры по контуру очерчены золотой каймой.</a:t>
            </a:r>
            <a:br>
              <a:rPr lang="ru-RU" sz="2000" dirty="0">
                <a:solidFill>
                  <a:schemeClr val="tx1"/>
                </a:solidFill>
              </a:rPr>
            </a:br>
            <a:endParaRPr lang="ru-RU" sz="2000" dirty="0">
              <a:solidFill>
                <a:schemeClr val="tx1"/>
              </a:solidFill>
            </a:endParaRPr>
          </a:p>
        </p:txBody>
      </p:sp>
    </p:spTree>
    <p:extLst>
      <p:ext uri="{BB962C8B-B14F-4D97-AF65-F5344CB8AC3E}">
        <p14:creationId xmlns:p14="http://schemas.microsoft.com/office/powerpoint/2010/main" val="2941596900"/>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971600" y="2708920"/>
            <a:ext cx="7747000" cy="3878263"/>
          </a:xfrm>
        </p:spPr>
        <p:txBody>
          <a:bodyPr>
            <a:normAutofit lnSpcReduction="10000"/>
          </a:bodyPr>
          <a:lstStyle/>
          <a:p>
            <a:pPr marL="0" indent="0" algn="ctr">
              <a:buNone/>
            </a:pPr>
            <a:r>
              <a:rPr lang="ru-RU" dirty="0"/>
              <a:t>Так, в композициях, повествующих о пророке </a:t>
            </a:r>
            <a:r>
              <a:rPr lang="ru-RU" dirty="0" err="1"/>
              <a:t>Елисее</a:t>
            </a:r>
            <a:r>
              <a:rPr lang="ru-RU" dirty="0"/>
              <a:t>, содержится множество подробностей и побочных эпизодов. В сцене исцеления Елисеем отрока художник основное внимание уделяет изображению жатвы. Фигуры персонажей изображены в свободном движении, видно желание автора передать пространство и реальный пейзаж. Вместе с этим отсутствуют внутренние переживания, психологическая характеристика образов, хотя большое внимание уделяется внешнему облику персонажей. Они облачены в праздничные разноцветные одежды</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0656" y="0"/>
            <a:ext cx="3419872" cy="2564904"/>
          </a:xfrm>
          <a:prstGeom prst="rect">
            <a:avLst/>
          </a:prstGeom>
          <a:ln>
            <a:noFill/>
          </a:ln>
          <a:effectLst>
            <a:softEdge rad="112500"/>
          </a:effectLst>
        </p:spPr>
      </p:pic>
    </p:spTree>
    <p:extLst>
      <p:ext uri="{BB962C8B-B14F-4D97-AF65-F5344CB8AC3E}">
        <p14:creationId xmlns:p14="http://schemas.microsoft.com/office/powerpoint/2010/main" val="600800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quarter" idx="4294967295"/>
          </p:nvPr>
        </p:nvSpPr>
        <p:spPr>
          <a:xfrm>
            <a:off x="34907" y="22770"/>
            <a:ext cx="3803650" cy="6646590"/>
          </a:xfrm>
        </p:spPr>
        <p:txBody>
          <a:bodyPr>
            <a:normAutofit fontScale="92500" lnSpcReduction="10000"/>
          </a:bodyPr>
          <a:lstStyle/>
          <a:p>
            <a:pPr marL="0" indent="0" algn="ctr">
              <a:buNone/>
            </a:pPr>
            <a:r>
              <a:rPr lang="ru-RU" dirty="0"/>
              <a:t>Персонажи росписей церквей Ильи Пророка и Иоанна Предтечи бурно жестикулируют, и эта жестикуляция является одним из основных средств их характеристики. Праздничность ярославским росписям придает особенный колорит: краски в них яркие, звонкие. Этот аспект даже в какой-то мере лишает эсхатологические сцены ощущения драматической напряженности. Хотя в таких композициях, как «Страшный суд» Предтеченской церкви, авторы стараются натолкнуть зрителей на мысль о неизбежной расплате «на том свете» за грехи в этом мире.</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497" y="3391299"/>
            <a:ext cx="2274733" cy="3078586"/>
          </a:xfrm>
          <a:prstGeom prst="rect">
            <a:avLst/>
          </a:prstGeom>
          <a:ln>
            <a:noFill/>
          </a:ln>
          <a:effectLst>
            <a:softEdge rad="112500"/>
          </a:effectLst>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151" y="6820"/>
            <a:ext cx="2734510" cy="3071766"/>
          </a:xfrm>
          <a:prstGeom prst="rect">
            <a:avLst/>
          </a:prstGeom>
          <a:ln>
            <a:noFill/>
          </a:ln>
          <a:effectLst>
            <a:softEdge rad="112500"/>
          </a:effectLst>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0505" y="23722"/>
            <a:ext cx="2097725" cy="3159224"/>
          </a:xfrm>
          <a:prstGeom prst="rect">
            <a:avLst/>
          </a:prstGeom>
          <a:ln>
            <a:noFill/>
          </a:ln>
          <a:effectLst>
            <a:softEdge rad="112500"/>
          </a:effectLst>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1314" y="3003184"/>
            <a:ext cx="2492183" cy="3854816"/>
          </a:xfrm>
          <a:prstGeom prst="rect">
            <a:avLst/>
          </a:prstGeom>
          <a:ln>
            <a:noFill/>
          </a:ln>
          <a:effectLst>
            <a:softEdge rad="112500"/>
          </a:effectLst>
        </p:spPr>
      </p:pic>
    </p:spTree>
    <p:extLst>
      <p:ext uri="{BB962C8B-B14F-4D97-AF65-F5344CB8AC3E}">
        <p14:creationId xmlns:p14="http://schemas.microsoft.com/office/powerpoint/2010/main" val="1819031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4294967295"/>
          </p:nvPr>
        </p:nvSpPr>
        <p:spPr>
          <a:xfrm>
            <a:off x="5340350" y="14557"/>
            <a:ext cx="3803650" cy="6843443"/>
          </a:xfrm>
        </p:spPr>
        <p:txBody>
          <a:bodyPr>
            <a:normAutofit fontScale="92500" lnSpcReduction="10000"/>
          </a:bodyPr>
          <a:lstStyle/>
          <a:p>
            <a:pPr marL="0" indent="0" algn="ctr">
              <a:buNone/>
            </a:pPr>
            <a:r>
              <a:rPr lang="ru-RU" dirty="0"/>
              <a:t>В XVII веке все еще существовала рукописная книга, хотя ее постепенно вытесняла книга печатная. Следуя тенденции времени, в миниатюру, как и в живопись, чаще проникали реалистические мотивы. Оформление рукописных книг религиозного содержания «обмирщалось». Вместе с этим иллюстрации становились более пышными, их орнаментация усложнялась. Характерен рукописный фолиант «</a:t>
            </a:r>
            <a:r>
              <a:rPr lang="ru-RU" dirty="0" err="1"/>
              <a:t>Титулярники</a:t>
            </a:r>
            <a:r>
              <a:rPr lang="ru-RU" dirty="0"/>
              <a:t>», созданный в 1670-х годах, с многочисленными изображениями царей и князей XVI-XVII веков.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1" y="1196752"/>
            <a:ext cx="5224675" cy="4176464"/>
          </a:xfrm>
          <a:prstGeom prst="rect">
            <a:avLst/>
          </a:prstGeom>
          <a:ln>
            <a:noFill/>
          </a:ln>
          <a:effectLst>
            <a:softEdge rad="112500"/>
          </a:effectLst>
        </p:spPr>
      </p:pic>
    </p:spTree>
    <p:extLst>
      <p:ext uri="{BB962C8B-B14F-4D97-AF65-F5344CB8AC3E}">
        <p14:creationId xmlns:p14="http://schemas.microsoft.com/office/powerpoint/2010/main" val="27016182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4294967295"/>
          </p:nvPr>
        </p:nvSpPr>
        <p:spPr>
          <a:xfrm>
            <a:off x="611560" y="1505"/>
            <a:ext cx="7747000" cy="2707415"/>
          </a:xfrm>
        </p:spPr>
        <p:txBody>
          <a:bodyPr/>
          <a:lstStyle/>
          <a:p>
            <a:pPr marL="0" indent="0" algn="ctr">
              <a:buNone/>
            </a:pPr>
            <a:r>
              <a:rPr lang="ru-RU" dirty="0"/>
              <a:t> Также следует отметить типичные для этого времени </a:t>
            </a:r>
            <a:r>
              <a:rPr lang="ru-RU" dirty="0" err="1"/>
              <a:t>Сийское</a:t>
            </a:r>
            <a:r>
              <a:rPr lang="ru-RU" dirty="0"/>
              <a:t> евангелие (1693, Библиотека Академии наук), «Лекарство душевное» (1670, Государственная Оружейная палата), в которых множество бытовых подробностей. Многие миниатюры являются хорошо скомпонованными жанровыми композициями.</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2204864"/>
            <a:ext cx="3552784" cy="4653136"/>
          </a:xfrm>
          <a:prstGeom prst="rect">
            <a:avLst/>
          </a:prstGeom>
          <a:ln>
            <a:noFill/>
          </a:ln>
          <a:effectLst>
            <a:softEdge rad="112500"/>
          </a:effectLst>
        </p:spPr>
      </p:pic>
    </p:spTree>
    <p:extLst>
      <p:ext uri="{BB962C8B-B14F-4D97-AF65-F5344CB8AC3E}">
        <p14:creationId xmlns:p14="http://schemas.microsoft.com/office/powerpoint/2010/main" val="3481913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3" name="Объект 2"/>
          <p:cNvSpPr>
            <a:spLocks noGrp="1"/>
          </p:cNvSpPr>
          <p:nvPr>
            <p:ph sz="quarter" idx="4294967295"/>
          </p:nvPr>
        </p:nvSpPr>
        <p:spPr>
          <a:xfrm>
            <a:off x="0" y="2348881"/>
            <a:ext cx="8964613" cy="4012232"/>
          </a:xfrm>
        </p:spPr>
        <p:txBody>
          <a:bodyPr>
            <a:normAutofit/>
          </a:bodyPr>
          <a:lstStyle/>
          <a:p>
            <a:pPr marL="0" indent="0" algn="ctr">
              <a:buNone/>
            </a:pPr>
            <a:r>
              <a:rPr lang="ru-RU" dirty="0"/>
              <a:t>В XVII веке развивалась гравюра по дереву, а затем по меди. Это направление также представлено талантливыми мастерами, среди </a:t>
            </a:r>
            <a:r>
              <a:rPr lang="ru-RU" dirty="0" err="1"/>
              <a:t>которрых</a:t>
            </a:r>
            <a:r>
              <a:rPr lang="ru-RU" dirty="0"/>
              <a:t> Кондратий и Гаврила Ивановы, Григорий </a:t>
            </a:r>
            <a:r>
              <a:rPr lang="ru-RU" dirty="0" err="1"/>
              <a:t>Благушин</a:t>
            </a:r>
            <a:r>
              <a:rPr lang="ru-RU" dirty="0"/>
              <a:t>, Леонтий Бунин, Василий Корень, Афанасий </a:t>
            </a:r>
            <a:r>
              <a:rPr lang="ru-RU" dirty="0" err="1"/>
              <a:t>Трухменский</a:t>
            </a:r>
            <a:r>
              <a:rPr lang="ru-RU" dirty="0"/>
              <a:t>. Работе в этой области посвятили себя такие известные живописцы как Прокопий </a:t>
            </a:r>
            <a:r>
              <a:rPr lang="ru-RU" dirty="0" err="1"/>
              <a:t>Чирин</a:t>
            </a:r>
            <a:r>
              <a:rPr lang="ru-RU" dirty="0"/>
              <a:t>, Симон Ушаков, Федор Зубов. Вообще, гравюра на протяжении XVII века прошла значительную эволюцию, к концу столетия овладев реалистическими средствами изображения. В данном случае показательно творчество </a:t>
            </a:r>
            <a:r>
              <a:rPr lang="ru-RU" dirty="0" err="1"/>
              <a:t>Трухменского</a:t>
            </a:r>
            <a:r>
              <a:rPr lang="ru-RU" dirty="0"/>
              <a:t>.</a:t>
            </a:r>
          </a:p>
        </p:txBody>
      </p:sp>
    </p:spTree>
    <p:extLst>
      <p:ext uri="{BB962C8B-B14F-4D97-AF65-F5344CB8AC3E}">
        <p14:creationId xmlns:p14="http://schemas.microsoft.com/office/powerpoint/2010/main" val="3117799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39552" y="0"/>
            <a:ext cx="7747000" cy="3878263"/>
          </a:xfrm>
        </p:spPr>
        <p:txBody>
          <a:bodyPr/>
          <a:lstStyle/>
          <a:p>
            <a:pPr marL="0" indent="0" algn="ctr">
              <a:buNone/>
            </a:pPr>
            <a:r>
              <a:rPr lang="ru-RU" dirty="0"/>
              <a:t>Его титульный лист «Истории о </a:t>
            </a:r>
            <a:r>
              <a:rPr lang="ru-RU" dirty="0" err="1"/>
              <a:t>Варлааме</a:t>
            </a:r>
            <a:r>
              <a:rPr lang="ru-RU" dirty="0"/>
              <a:t> и </a:t>
            </a:r>
            <a:r>
              <a:rPr lang="ru-RU" dirty="0" err="1"/>
              <a:t>Иоасафе</a:t>
            </a:r>
            <a:r>
              <a:rPr lang="ru-RU" dirty="0"/>
              <a:t>», выполненный по рисунку Симона Ушакова, свидетельствует о свободном владении техникой резьбы по меди. Интересны женская и мужская аллегорические фигуры «Мир» и «Брань»: они трактованы вполне реалистически, так же как и архитектурное обрамление листа. Также по рисункам Ушакова </a:t>
            </a:r>
            <a:r>
              <a:rPr lang="ru-RU" dirty="0" err="1"/>
              <a:t>Трухменский</a:t>
            </a:r>
            <a:r>
              <a:rPr lang="ru-RU" dirty="0"/>
              <a:t> исполнил гравюры к «Псалтири в стихах» (1680), «Обеду душевному» (1681), «Вечери душевной» (1682).</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3368456"/>
            <a:ext cx="2372254" cy="3510257"/>
          </a:xfrm>
          <a:prstGeom prst="rect">
            <a:avLst/>
          </a:prstGeom>
          <a:ln>
            <a:noFill/>
          </a:ln>
          <a:effectLst>
            <a:softEdge rad="112500"/>
          </a:effectLst>
        </p:spPr>
      </p:pic>
    </p:spTree>
    <p:extLst>
      <p:ext uri="{BB962C8B-B14F-4D97-AF65-F5344CB8AC3E}">
        <p14:creationId xmlns:p14="http://schemas.microsoft.com/office/powerpoint/2010/main" val="4082523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0"/>
            <a:ext cx="7049468" cy="5273002"/>
          </a:xfrm>
        </p:spPr>
      </p:pic>
      <p:sp>
        <p:nvSpPr>
          <p:cNvPr id="3" name="Заголовок 2"/>
          <p:cNvSpPr>
            <a:spLocks noGrp="1"/>
          </p:cNvSpPr>
          <p:nvPr>
            <p:ph type="title"/>
          </p:nvPr>
        </p:nvSpPr>
        <p:spPr>
          <a:xfrm>
            <a:off x="683568" y="5589240"/>
            <a:ext cx="7756263" cy="1054250"/>
          </a:xfrm>
        </p:spPr>
        <p:txBody>
          <a:bodyPr/>
          <a:lstStyle/>
          <a:p>
            <a:r>
              <a:rPr lang="ru-RU" sz="1800" dirty="0" err="1">
                <a:solidFill>
                  <a:schemeClr val="tx1"/>
                </a:solidFill>
              </a:rPr>
              <a:t>Назарий</a:t>
            </a:r>
            <a:r>
              <a:rPr lang="ru-RU" sz="1800" dirty="0">
                <a:solidFill>
                  <a:schemeClr val="tx1"/>
                </a:solidFill>
              </a:rPr>
              <a:t> Савин  предпочитал фигуры удлиненных пропорций, узкоплечие и длиннобородые.</a:t>
            </a:r>
            <a:br>
              <a:rPr lang="ru-RU" sz="1800" dirty="0">
                <a:solidFill>
                  <a:schemeClr val="tx1"/>
                </a:solidFill>
              </a:rPr>
            </a:br>
            <a:r>
              <a:rPr lang="ru-RU" sz="1800" dirty="0">
                <a:solidFill>
                  <a:schemeClr val="tx1"/>
                </a:solidFill>
              </a:rPr>
              <a:t>В 30 годы 17 века Савин возглавил группы иконописцев, написавших иконы для иконостаса церкви Положения Ризы Богородицы и в Московском Кремле.</a:t>
            </a:r>
          </a:p>
        </p:txBody>
      </p:sp>
    </p:spTree>
    <p:extLst>
      <p:ext uri="{BB962C8B-B14F-4D97-AF65-F5344CB8AC3E}">
        <p14:creationId xmlns:p14="http://schemas.microsoft.com/office/powerpoint/2010/main" val="63648798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932040" y="260649"/>
            <a:ext cx="3422483" cy="648072"/>
          </a:xfrm>
        </p:spPr>
        <p:txBody>
          <a:bodyPr/>
          <a:lstStyle/>
          <a:p>
            <a:endParaRPr lang="ru-RU" dirty="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332656"/>
            <a:ext cx="4248472" cy="5915884"/>
          </a:xfrm>
        </p:spPr>
      </p:pic>
      <p:sp>
        <p:nvSpPr>
          <p:cNvPr id="8" name="Текст 7"/>
          <p:cNvSpPr>
            <a:spLocks noGrp="1"/>
          </p:cNvSpPr>
          <p:nvPr>
            <p:ph type="body" sz="half" idx="2"/>
          </p:nvPr>
        </p:nvSpPr>
        <p:spPr>
          <a:xfrm>
            <a:off x="5148064" y="980728"/>
            <a:ext cx="3195701" cy="5040560"/>
          </a:xfrm>
        </p:spPr>
        <p:txBody>
          <a:bodyPr>
            <a:normAutofit/>
          </a:bodyPr>
          <a:lstStyle/>
          <a:p>
            <a:pPr algn="just"/>
            <a:r>
              <a:rPr lang="ru-RU" sz="2000" dirty="0">
                <a:solidFill>
                  <a:srgbClr val="2B2B2B"/>
                </a:solidFill>
                <a:latin typeface="Arial"/>
              </a:rPr>
              <a:t>В 17 веке русской живописи выделятся особое стремление художников, стремление реалистичного изображения человека.</a:t>
            </a:r>
            <a:r>
              <a:rPr lang="ru-RU" sz="2000" dirty="0"/>
              <a:t/>
            </a:r>
            <a:br>
              <a:rPr lang="ru-RU" sz="2000" dirty="0"/>
            </a:br>
            <a:r>
              <a:rPr lang="ru-RU" sz="2000" dirty="0">
                <a:solidFill>
                  <a:srgbClr val="2B2B2B"/>
                </a:solidFill>
                <a:latin typeface="Arial"/>
              </a:rPr>
              <a:t>В России начинает получать распространение такое явление как светская живопись. Светские живописцы 17 века изображали царей, полководцев, бояр.</a:t>
            </a:r>
            <a:endParaRPr lang="ru-RU" sz="2000" dirty="0"/>
          </a:p>
        </p:txBody>
      </p:sp>
    </p:spTree>
    <p:extLst>
      <p:ext uri="{BB962C8B-B14F-4D97-AF65-F5344CB8AC3E}">
        <p14:creationId xmlns:p14="http://schemas.microsoft.com/office/powerpoint/2010/main" val="4247483034"/>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p:txBody>
          <a:bodyPr/>
          <a:lstStyle/>
          <a:p>
            <a:pPr algn="ctr"/>
            <a:r>
              <a:rPr lang="ru-RU" dirty="0">
                <a:solidFill>
                  <a:srgbClr val="2B2B2B"/>
                </a:solidFill>
                <a:latin typeface="Arial"/>
              </a:rPr>
              <a:t>В течение 30 лет живописное дело возглавлял Симон Ушаков (1626-1686). Характерной чертой его творчества был пристальный интерес к изображению человеческого лица.</a:t>
            </a:r>
            <a:endParaRPr lang="ru-RU" dirty="0"/>
          </a:p>
        </p:txBody>
      </p:sp>
      <p:sp>
        <p:nvSpPr>
          <p:cNvPr id="5" name="Заголовок 4"/>
          <p:cNvSpPr>
            <a:spLocks noGrp="1"/>
          </p:cNvSpPr>
          <p:nvPr>
            <p:ph type="title"/>
          </p:nvPr>
        </p:nvSpPr>
        <p:spPr/>
        <p:txBody>
          <a:bodyPr/>
          <a:lstStyle/>
          <a:p>
            <a:r>
              <a:rPr lang="ru-RU" dirty="0"/>
              <a:t>Симон Ушаков</a:t>
            </a:r>
          </a:p>
        </p:txBody>
      </p:sp>
    </p:spTree>
    <p:extLst>
      <p:ext uri="{BB962C8B-B14F-4D97-AF65-F5344CB8AC3E}">
        <p14:creationId xmlns:p14="http://schemas.microsoft.com/office/powerpoint/2010/main" val="120599154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3568" y="908720"/>
            <a:ext cx="7756263" cy="1054250"/>
          </a:xfrm>
        </p:spPr>
        <p:txBody>
          <a:bodyPr/>
          <a:lstStyle/>
          <a:p>
            <a:r>
              <a:rPr lang="ru-RU" sz="4800" dirty="0" smtClean="0"/>
              <a:t>Иоанн </a:t>
            </a:r>
            <a:r>
              <a:rPr lang="ru-RU" sz="4800" dirty="0"/>
              <a:t>Богослов в молчании</a:t>
            </a: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1851370"/>
            <a:ext cx="4104456" cy="5040559"/>
          </a:xfrm>
        </p:spPr>
      </p:pic>
    </p:spTree>
    <p:extLst>
      <p:ext uri="{BB962C8B-B14F-4D97-AF65-F5344CB8AC3E}">
        <p14:creationId xmlns:p14="http://schemas.microsoft.com/office/powerpoint/2010/main" val="183051762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2246124"/>
            <a:ext cx="3431058" cy="4581847"/>
          </a:xfrm>
        </p:spPr>
      </p:pic>
      <p:sp>
        <p:nvSpPr>
          <p:cNvPr id="3" name="Заголовок 2"/>
          <p:cNvSpPr>
            <a:spLocks noGrp="1"/>
          </p:cNvSpPr>
          <p:nvPr>
            <p:ph type="title"/>
          </p:nvPr>
        </p:nvSpPr>
        <p:spPr/>
        <p:txBody>
          <a:bodyPr/>
          <a:lstStyle/>
          <a:p>
            <a:r>
              <a:rPr lang="ru-RU" dirty="0"/>
              <a:t>Троица ветхозаветная</a:t>
            </a:r>
          </a:p>
        </p:txBody>
      </p:sp>
    </p:spTree>
    <p:extLst>
      <p:ext uri="{BB962C8B-B14F-4D97-AF65-F5344CB8AC3E}">
        <p14:creationId xmlns:p14="http://schemas.microsoft.com/office/powerpoint/2010/main" val="237950971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988840"/>
            <a:ext cx="8288646" cy="4581128"/>
          </a:xfrm>
        </p:spPr>
      </p:pic>
      <p:sp>
        <p:nvSpPr>
          <p:cNvPr id="3" name="Заголовок 2"/>
          <p:cNvSpPr>
            <a:spLocks noGrp="1"/>
          </p:cNvSpPr>
          <p:nvPr>
            <p:ph type="title"/>
          </p:nvPr>
        </p:nvSpPr>
        <p:spPr/>
        <p:txBody>
          <a:bodyPr/>
          <a:lstStyle/>
          <a:p>
            <a:r>
              <a:rPr lang="ru-RU" sz="7200" dirty="0"/>
              <a:t>Тайная вечеря</a:t>
            </a:r>
          </a:p>
        </p:txBody>
      </p:sp>
    </p:spTree>
    <p:extLst>
      <p:ext uri="{BB962C8B-B14F-4D97-AF65-F5344CB8AC3E}">
        <p14:creationId xmlns:p14="http://schemas.microsoft.com/office/powerpoint/2010/main" val="227254684"/>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442</TotalTime>
  <Words>1854</Words>
  <Application>Microsoft Office PowerPoint</Application>
  <PresentationFormat>Экран (4:3)</PresentationFormat>
  <Paragraphs>44</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Твердый переплет</vt:lpstr>
      <vt:lpstr>Русская живопись XVII века</vt:lpstr>
      <vt:lpstr>Живопись XVII века</vt:lpstr>
      <vt:lpstr>В начале 17 века больших успехов добился Прокопий Чирин. Чирин был уроженцем Новгорода. Его иконы выполнены в неярких красках, фигуры по контуру очерчены золотой каймой. </vt:lpstr>
      <vt:lpstr>Назарий Савин  предпочитал фигуры удлиненных пропорций, узкоплечие и длиннобородые. В 30 годы 17 века Савин возглавил группы иконописцев, написавших иконы для иконостаса церкви Положения Ризы Богородицы и в Московском Кремле.</vt:lpstr>
      <vt:lpstr>Презентация PowerPoint</vt:lpstr>
      <vt:lpstr>Симон Ушаков</vt:lpstr>
      <vt:lpstr>Иоанн Богослов в молчании</vt:lpstr>
      <vt:lpstr>Троица ветхозаветная</vt:lpstr>
      <vt:lpstr>Тайная вечеря</vt:lpstr>
      <vt:lpstr>Презентация PowerPoint</vt:lpstr>
      <vt:lpstr>Презентация PowerPoint</vt:lpstr>
      <vt:lpstr>Презентация PowerPoint</vt:lpstr>
      <vt:lpstr>Среди русских художников следует отметить Симона Ушакова и Иосифа Владимирова, которые, следуя общеевропейской тенденции, стремились преодолеть каноны и принципы средневекового искусства. Иосиф Владимиров в своем труде «Трактат об искусстве» дает обоснование законности существования светской живописи и поддерживает развитие портретного жанра в живописи, а Симон Ушаков определяет живопись как зеркало, которое должно правдиво отражать реальный мир и облик человека. Исходя из этого меняется роль произведений живописи: икона теперь является не только священным изображением, но также и предметом любования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Так, во второй половине столетия появляются портретные произведения (например, «Стольник Г.П. Годунов», около 1686 г., ГИМ), непосредственно предвосхищающие русское портретное искусство XVIII века.</vt:lpstr>
      <vt:lpstr>Презентация PowerPoint</vt:lpstr>
      <vt:lpstr>Презентация PowerPoint</vt:lpstr>
      <vt:lpstr>Презентация PowerPoint</vt:lpstr>
      <vt:lpstr>Презентация PowerPoint</vt:lpstr>
      <vt:lpstr>Важной особенностью росписей XVII столетия является впечатление динамики, внутренней энергии. Правда в некоторых городах, например, в росписях Ростова этого периода все еще преобладают плавные, гибкие линии, свободно очерчивающие силуэты фигур.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Дом</dc:creator>
  <cp:lastModifiedBy>Пользователь Windows</cp:lastModifiedBy>
  <cp:revision>26</cp:revision>
  <dcterms:created xsi:type="dcterms:W3CDTF">2016-11-06T11:57:36Z</dcterms:created>
  <dcterms:modified xsi:type="dcterms:W3CDTF">2017-12-14T17:40:07Z</dcterms:modified>
</cp:coreProperties>
</file>